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327" r:id="rId3"/>
    <p:sldId id="324" r:id="rId4"/>
    <p:sldId id="337" r:id="rId5"/>
    <p:sldId id="328" r:id="rId6"/>
    <p:sldId id="338" r:id="rId7"/>
    <p:sldId id="272" r:id="rId8"/>
    <p:sldId id="291" r:id="rId9"/>
    <p:sldId id="346" r:id="rId10"/>
    <p:sldId id="348" r:id="rId11"/>
    <p:sldId id="330" r:id="rId12"/>
    <p:sldId id="317" r:id="rId13"/>
    <p:sldId id="304" r:id="rId14"/>
    <p:sldId id="347" r:id="rId15"/>
    <p:sldId id="318" r:id="rId16"/>
    <p:sldId id="320" r:id="rId17"/>
    <p:sldId id="294" r:id="rId18"/>
    <p:sldId id="339" r:id="rId19"/>
    <p:sldId id="340" r:id="rId20"/>
    <p:sldId id="334" r:id="rId21"/>
    <p:sldId id="307" r:id="rId22"/>
    <p:sldId id="314" r:id="rId23"/>
    <p:sldId id="333" r:id="rId24"/>
    <p:sldId id="311" r:id="rId2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6CEBC"/>
    <a:srgbClr val="2A0DD7"/>
    <a:srgbClr val="FCE0E0"/>
    <a:srgbClr val="F6C6C6"/>
    <a:srgbClr val="FF9999"/>
    <a:srgbClr val="FF7C80"/>
    <a:srgbClr val="FF5050"/>
    <a:srgbClr val="96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6766" autoAdjust="0"/>
  </p:normalViewPr>
  <p:slideViewPr>
    <p:cSldViewPr snapToGrid="0">
      <p:cViewPr varScale="1">
        <p:scale>
          <a:sx n="58" d="100"/>
          <a:sy n="58" d="100"/>
        </p:scale>
        <p:origin x="90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rgbClr val="6699FF"/>
              </a:solidFill>
              <a:ln>
                <a:noFill/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7.7642098763278974E-2"/>
                  <c:y val="0.12274754477423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336456462139717"/>
                  <c:y val="6.639585132153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58108931716685"/>
                  <c:y val="-0.15435802687006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0.15</c:v>
                </c:pt>
                <c:pt idx="2">
                  <c:v>0.73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88874944565024"/>
          <c:y val="0.74578912720767843"/>
          <c:w val="0.39871014232795549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мар.24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85978960"/>
        <c:axId val="185979352"/>
      </c:barChart>
      <c:catAx>
        <c:axId val="18597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5979352"/>
        <c:crosses val="autoZero"/>
        <c:auto val="1"/>
        <c:lblAlgn val="ctr"/>
        <c:lblOffset val="100"/>
        <c:noMultiLvlLbl val="0"/>
      </c:catAx>
      <c:valAx>
        <c:axId val="185979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978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Костромская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85980136"/>
        <c:axId val="185980528"/>
      </c:barChart>
      <c:catAx>
        <c:axId val="1859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5980528"/>
        <c:crosses val="autoZero"/>
        <c:auto val="1"/>
        <c:lblAlgn val="ctr"/>
        <c:lblOffset val="100"/>
        <c:noMultiLvlLbl val="0"/>
      </c:catAx>
      <c:valAx>
        <c:axId val="185980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980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Тверская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мар.24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85981312"/>
        <c:axId val="185981704"/>
      </c:barChart>
      <c:catAx>
        <c:axId val="1859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5981704"/>
        <c:crosses val="autoZero"/>
        <c:auto val="1"/>
        <c:lblAlgn val="ctr"/>
        <c:lblOffset val="100"/>
        <c:noMultiLvlLbl val="0"/>
      </c:catAx>
      <c:valAx>
        <c:axId val="185981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98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Ярославская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86162936"/>
        <c:axId val="186163328"/>
      </c:barChart>
      <c:catAx>
        <c:axId val="1861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6163328"/>
        <c:crosses val="autoZero"/>
        <c:auto val="1"/>
        <c:lblAlgn val="ctr"/>
        <c:lblOffset val="100"/>
        <c:noMultiLvlLbl val="0"/>
      </c:catAx>
      <c:valAx>
        <c:axId val="186163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162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мар.24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31864"/>
        <c:axId val="192132256"/>
      </c:barChart>
      <c:catAx>
        <c:axId val="19213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132256"/>
        <c:crosses val="autoZero"/>
        <c:auto val="1"/>
        <c:lblAlgn val="ctr"/>
        <c:lblOffset val="100"/>
        <c:noMultiLvlLbl val="0"/>
      </c:catAx>
      <c:valAx>
        <c:axId val="19213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13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183908416"/>
        <c:axId val="183909824"/>
      </c:barChart>
      <c:catAx>
        <c:axId val="1839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909824"/>
        <c:crosses val="autoZero"/>
        <c:auto val="1"/>
        <c:lblAlgn val="ctr"/>
        <c:lblOffset val="100"/>
        <c:noMultiLvlLbl val="0"/>
      </c:catAx>
      <c:valAx>
        <c:axId val="183909824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9084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126049326478819"/>
          <c:y val="0.81407858990886661"/>
          <c:w val="0.70038307195071692"/>
          <c:h val="0.1620799550486781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210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</c:v>
                </c:pt>
                <c:pt idx="1">
                  <c:v>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27"/>
        <c:axId val="183653016"/>
        <c:axId val="183674288"/>
      </c:barChart>
      <c:catAx>
        <c:axId val="183653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674288"/>
        <c:crosses val="autoZero"/>
        <c:auto val="1"/>
        <c:lblAlgn val="ctr"/>
        <c:lblOffset val="100"/>
        <c:noMultiLvlLbl val="0"/>
      </c:catAx>
      <c:valAx>
        <c:axId val="18367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653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2-4A7D-AACD-7FAA80097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Ответы на 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2-4A7D-AACD-7FAA8009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axId val="185957856"/>
        <c:axId val="183566896"/>
      </c:barChart>
      <c:catAx>
        <c:axId val="185957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566896"/>
        <c:crosses val="autoZero"/>
        <c:auto val="1"/>
        <c:lblAlgn val="ctr"/>
        <c:lblOffset val="100"/>
        <c:noMultiLvlLbl val="0"/>
      </c:catAx>
      <c:valAx>
        <c:axId val="18356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5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026632"/>
        <c:axId val="186027016"/>
        <c:axId val="0"/>
      </c:bar3DChart>
      <c:catAx>
        <c:axId val="18602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027016"/>
        <c:crosses val="autoZero"/>
        <c:auto val="1"/>
        <c:lblAlgn val="ctr"/>
        <c:lblOffset val="100"/>
        <c:noMultiLvlLbl val="0"/>
      </c:catAx>
      <c:valAx>
        <c:axId val="18602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02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09506556566806"/>
          <c:y val="0.44355954771484912"/>
          <c:w val="0.25414683979890851"/>
          <c:h val="0.14223542419053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c:rich>
      </c:tx>
      <c:layout>
        <c:manualLayout>
          <c:xMode val="edge"/>
          <c:yMode val="edge"/>
          <c:x val="0.19241452908945583"/>
          <c:y val="2.87155635810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975040"/>
        <c:axId val="185975432"/>
        <c:axId val="0"/>
      </c:bar3DChart>
      <c:catAx>
        <c:axId val="1859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75432"/>
        <c:crosses val="autoZero"/>
        <c:auto val="1"/>
        <c:lblAlgn val="ctr"/>
        <c:lblOffset val="100"/>
        <c:noMultiLvlLbl val="0"/>
      </c:catAx>
      <c:valAx>
        <c:axId val="18597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9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85976608"/>
        <c:axId val="185977000"/>
      </c:barChart>
      <c:catAx>
        <c:axId val="18597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5977000"/>
        <c:crosses val="autoZero"/>
        <c:auto val="1"/>
        <c:lblAlgn val="ctr"/>
        <c:lblOffset val="100"/>
        <c:noMultiLvlLbl val="0"/>
      </c:catAx>
      <c:valAx>
        <c:axId val="185977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976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мар.24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85977784"/>
        <c:axId val="185978176"/>
      </c:barChart>
      <c:catAx>
        <c:axId val="18597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5978176"/>
        <c:crosses val="autoZero"/>
        <c:auto val="1"/>
        <c:lblAlgn val="ctr"/>
        <c:lblOffset val="100"/>
        <c:noMultiLvlLbl val="0"/>
      </c:catAx>
      <c:valAx>
        <c:axId val="185978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977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504426968316168"/>
          <c:y val="0.75662070423250372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0.20214</cdr:y>
    </cdr:from>
    <cdr:to>
      <cdr:x>0.40087</cdr:x>
      <cdr:y>0.27562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1414" y="1246088"/>
          <a:ext cx="1144688" cy="45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160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0.48046</cdr:x>
      <cdr:y>0.19389</cdr:y>
    </cdr:from>
    <cdr:to>
      <cdr:x>0.60408</cdr:x>
      <cdr:y>0.26212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9937" y="1195231"/>
          <a:ext cx="1139801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163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0.64981</cdr:x>
      <cdr:y>0.23005</cdr:y>
    </cdr:from>
    <cdr:to>
      <cdr:x>0.81237</cdr:x>
      <cdr:y>0.29828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91378" y="1418139"/>
          <a:ext cx="1498836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0.69688</cdr:x>
      <cdr:y>0.16257</cdr:y>
    </cdr:from>
    <cdr:to>
      <cdr:x>0.83745</cdr:x>
      <cdr:y>0.35359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7158" y="790264"/>
          <a:ext cx="798207" cy="928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854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0.24425</cdr:x>
      <cdr:y>0.18261</cdr:y>
    </cdr:from>
    <cdr:to>
      <cdr:x>0.64559</cdr:x>
      <cdr:y>0.79498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353041" y="874163"/>
          <a:ext cx="2223247" cy="293145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0.33493</cdr:x>
      <cdr:y>0.43129</cdr:y>
    </cdr:from>
    <cdr:to>
      <cdr:x>0.5</cdr:x>
      <cdr:y>0.6223</cdr:y>
    </cdr:to>
    <cdr:sp macro="" textlink="">
      <cdr:nvSpPr>
        <cdr:cNvPr id="6" name="TextBox 1"/>
        <cdr:cNvSpPr txBox="1"/>
      </cdr:nvSpPr>
      <cdr:spPr>
        <a:xfrm xmlns:a="http://schemas.openxmlformats.org/drawingml/2006/main" rot="18475475">
          <a:off x="1855389" y="20645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5 раз 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0.9228</cdr:x>
      <cdr:y>0.45234</cdr:y>
    </cdr:from>
    <cdr:to>
      <cdr:x>0.97429</cdr:x>
      <cdr:y>0.54765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5346" y="2294844"/>
          <a:ext cx="558273" cy="483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3" y="0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812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3" y="9441812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2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8772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3" rIns="91567" bIns="457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7" tIns="45783" rIns="91567" bIns="457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5" cy="498771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6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2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73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9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1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</a:t>
            </a:r>
            <a:r>
              <a:rPr lang="ru-RU" altLang="ru-RU" sz="2000" b="1">
                <a:latin typeface="Times New Roman" panose="02020603050405020304" pitchFamily="18" charset="0"/>
              </a:rPr>
              <a:t>сооружениями </a:t>
            </a:r>
            <a:r>
              <a:rPr lang="ru-RU" altLang="ru-RU" sz="2000" b="1" smtClean="0">
                <a:latin typeface="Times New Roman" panose="02020603050405020304" pitchFamily="18" charset="0"/>
              </a:rPr>
              <a:t>     по </a:t>
            </a:r>
            <a:r>
              <a:rPr lang="ru-RU" altLang="ru-RU" sz="2000" b="1" dirty="0">
                <a:latin typeface="Times New Roman" panose="02020603050405020304" pitchFamily="18" charset="0"/>
              </a:rPr>
              <a:t>итогам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24" y="2071434"/>
            <a:ext cx="3558209" cy="36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998826"/>
            <a:ext cx="12191208" cy="5859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2398" y="229790"/>
            <a:ext cx="615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надзорной деятельности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27204949"/>
              </p:ext>
            </p:extLst>
          </p:nvPr>
        </p:nvGraphicFramePr>
        <p:xfrm>
          <a:off x="1103445" y="1370446"/>
          <a:ext cx="5678355" cy="486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28608" y="538213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1560" y="3192161"/>
            <a:ext cx="3105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одну проверку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70%)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7506" y="61325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9196" y="60868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71560" y="3063714"/>
            <a:ext cx="3029888" cy="201122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98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98826"/>
            <a:ext cx="12191208" cy="5859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640" y="1112279"/>
            <a:ext cx="11745928" cy="430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органов местного самоуправления на направленные предостережения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52" y="252308"/>
            <a:ext cx="840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Направление предостережений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5630236"/>
              </p:ext>
            </p:extLst>
          </p:nvPr>
        </p:nvGraphicFramePr>
        <p:xfrm>
          <a:off x="770348" y="1489023"/>
          <a:ext cx="10842359" cy="507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46391" y="30849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  <a:endParaRPr lang="ru-RU" altLang="ru-RU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0379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121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8838" y="13073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Порядок разработки основной документации, необходимой для эксплуатации ГТС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101" y="2281972"/>
            <a:ext cx="2334111" cy="3310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вероятного вреда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гражданской ответственности в случае возникновения ЧС)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 регулярного обследования ГТС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8128" y="1411243"/>
            <a:ext cx="2629694" cy="9898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вероятного вреда = 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3567" y="2981325"/>
            <a:ext cx="2629694" cy="1903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+ выполнение организационно-технических мероприятий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90836" y="3110474"/>
            <a:ext cx="2400487" cy="16538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эксплуатации ГТС</a:t>
            </a:r>
          </a:p>
        </p:txBody>
      </p:sp>
      <p:cxnSp>
        <p:nvCxnSpPr>
          <p:cNvPr id="32" name="Прямая со стрелкой 31"/>
          <p:cNvCxnSpPr>
            <a:stCxn id="3" idx="3"/>
            <a:endCxn id="17" idx="1"/>
          </p:cNvCxnSpPr>
          <p:nvPr/>
        </p:nvCxnSpPr>
        <p:spPr>
          <a:xfrm flipV="1">
            <a:off x="2610212" y="3933298"/>
            <a:ext cx="813355" cy="4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3"/>
            <a:endCxn id="19" idx="1"/>
          </p:cNvCxnSpPr>
          <p:nvPr/>
        </p:nvCxnSpPr>
        <p:spPr>
          <a:xfrm>
            <a:off x="6053261" y="3933298"/>
            <a:ext cx="737575" cy="40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 flipV="1">
            <a:off x="2610212" y="1906171"/>
            <a:ext cx="827916" cy="415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143544" y="3118226"/>
            <a:ext cx="1905279" cy="1637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эксплуатация ГТС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61221" y="3537291"/>
            <a:ext cx="55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90836" y="5141607"/>
            <a:ext cx="2905614" cy="132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организационно-технических мероприятий, поддержание в эксплуатационной надежности ГТС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>
            <a:stCxn id="17" idx="3"/>
            <a:endCxn id="29" idx="1"/>
          </p:cNvCxnSpPr>
          <p:nvPr/>
        </p:nvCxnSpPr>
        <p:spPr>
          <a:xfrm>
            <a:off x="6053261" y="3933298"/>
            <a:ext cx="737575" cy="18724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89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Перечень государственных услуг, предоставляемых Центральным управлением в области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8652" y="1368021"/>
            <a:ext cx="5823486" cy="5103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безопасности ГТС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ПП РФ от 20.11.2020 г. № 1892;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РТН от 09.12.2020 г. № 509;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РТН от 12.08.2015 г. № 312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8523" y="1387172"/>
            <a:ext cx="5867092" cy="51416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эксплуатации ГТС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Приказ РТН от 26.11.2020 г. № 462;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РТН от 03.11.2015 № 447.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19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83834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Предоставление государственных услуг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36428432"/>
              </p:ext>
            </p:extLst>
          </p:nvPr>
        </p:nvGraphicFramePr>
        <p:xfrm>
          <a:off x="1103445" y="1307931"/>
          <a:ext cx="4835610" cy="343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0501" y="5036769"/>
            <a:ext cx="5646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направляемых заявлений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утверждению деклараций безопасности ГТС возросло более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 10 раз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99913230"/>
              </p:ext>
            </p:extLst>
          </p:nvPr>
        </p:nvGraphicFramePr>
        <p:xfrm>
          <a:off x="7043291" y="3009898"/>
          <a:ext cx="4389940" cy="361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215872" y="1652184"/>
            <a:ext cx="404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в РРГТС внесено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ГТС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в РРГТС внесено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ГТС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1102" y="191352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0952" y="212197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8123" y="344569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6023" y="377739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97363" y="3672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47855" y="388816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87965" y="388816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87165" y="446790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4648567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вероятного вреда при аварии на ГТС разработан не в соответствии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0211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Основные ошибки при разработке </a:t>
            </a:r>
            <a:r>
              <a:rPr lang="ru-RU" altLang="ru-RU" sz="2300" b="1" dirty="0">
                <a:latin typeface="Times New Roman" panose="02020603050405020304" pitchFamily="18" charset="0"/>
              </a:rPr>
              <a:t>и </a:t>
            </a:r>
            <a:r>
              <a:rPr lang="ru-RU" altLang="ru-RU" sz="2300" b="1" dirty="0" smtClean="0">
                <a:latin typeface="Times New Roman" panose="02020603050405020304" pitchFamily="18" charset="0"/>
              </a:rPr>
              <a:t>подаче на утверждение </a:t>
            </a:r>
            <a:br>
              <a:rPr lang="ru-RU" altLang="ru-RU" sz="2300" b="1" dirty="0" smtClean="0">
                <a:latin typeface="Times New Roman" panose="02020603050405020304" pitchFamily="18" charset="0"/>
              </a:rPr>
            </a:br>
            <a:r>
              <a:rPr lang="ru-RU" altLang="ru-RU" sz="2300" b="1" dirty="0" smtClean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на согласование правил эксплуатации ГТС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правил эксплуатации ГТС не соответствует утвержденной форме;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характеристике и составе ГТС не соответствуют декларации безопасности ГТС;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характеристиках и составе водного объекта не соответствует декларации ГТС.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</a:t>
            </a:r>
            <a:r>
              <a:rPr lang="ru-RU" altLang="ru-RU" sz="2300" b="1" dirty="0" smtClean="0">
                <a:latin typeface="Times New Roman" panose="02020603050405020304" pitchFamily="18" charset="0"/>
              </a:rPr>
              <a:t>согласование  </a:t>
            </a:r>
            <a:r>
              <a:rPr lang="ru-RU" altLang="ru-RU" sz="2300" b="1" dirty="0">
                <a:latin typeface="Times New Roman" panose="02020603050405020304" pitchFamily="18" charset="0"/>
              </a:rPr>
              <a:t/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 smtClean="0">
                <a:latin typeface="Times New Roman" panose="02020603050405020304" pitchFamily="18" charset="0"/>
              </a:rPr>
              <a:t>Правил эксплуатации ГТС</a:t>
            </a:r>
            <a:endParaRPr lang="ru-RU" altLang="ru-RU" sz="23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0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80" y="1732605"/>
            <a:ext cx="5851026" cy="4306246"/>
          </a:xfrm>
          <a:prstGeom prst="rect">
            <a:avLst/>
          </a:prstGeom>
        </p:spPr>
      </p:pic>
      <p:pic>
        <p:nvPicPr>
          <p:cNvPr id="1026" name="Picture 2" descr="Улправда - В Ульяновской области ставят на учёт бесхозные гидротехнические  сооруж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732603"/>
            <a:ext cx="5741661" cy="43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75041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77073990"/>
              </p:ext>
            </p:extLst>
          </p:nvPr>
        </p:nvGraphicFramePr>
        <p:xfrm>
          <a:off x="104908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503952506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721415364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15763021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80962624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970293467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6466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21321456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04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123)</a:t>
            </a:r>
            <a:endParaRPr lang="ru-RU" sz="20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1416)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73)</a:t>
            </a:r>
            <a:endParaRPr lang="ru-RU" sz="20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</a:t>
            </a:r>
            <a:r>
              <a:rPr lang="ru-RU" sz="2000" dirty="0" smtClean="0"/>
              <a:t>46)</a:t>
            </a:r>
            <a:endParaRPr lang="ru-RU" sz="20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(72)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(54)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908" y="6249226"/>
            <a:ext cx="2449449" cy="4576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</a:t>
            </a:r>
            <a:r>
              <a:rPr lang="ru-RU" sz="2000" dirty="0" smtClean="0"/>
              <a:t>1784</a:t>
            </a:r>
            <a:endParaRPr lang="ru-RU" sz="2000" dirty="0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52973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87"/>
            <a:ext cx="12191999" cy="5916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8640" y="22503"/>
            <a:ext cx="741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«Типовое облачное решение по автоматизации контрольной (надзорной) деятельности»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3280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765" y="48217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воздействий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ГТС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21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усилить и организовать дополнительный контроль над подготовкой и проведением работ повышенной опасности (газоопасные, огневые);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локализации (ликвидации) аварийных ситуаций на ГТС;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телемеханики. 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363340" y="1405182"/>
            <a:ext cx="3814891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Разработка,</a:t>
            </a:r>
          </a:p>
          <a:p>
            <a:pPr algn="ctr"/>
            <a:r>
              <a:rPr lang="ru-RU" sz="2400" dirty="0" smtClean="0"/>
              <a:t> утверждение декларации безопасности и внесение </a:t>
            </a:r>
            <a:r>
              <a:rPr lang="ru-RU" sz="2400" dirty="0"/>
              <a:t>ГТС в Российский регистр гидротехнических </a:t>
            </a:r>
            <a:r>
              <a:rPr lang="ru-RU" sz="2400" dirty="0" smtClean="0"/>
              <a:t>сооружений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4679916" y="1405182"/>
            <a:ext cx="2712094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Обнаружение, регистрация, уменьшение числа бесхозяйных гидротехнических сооружений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506" y="4071441"/>
            <a:ext cx="644557" cy="974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910" y="4071441"/>
            <a:ext cx="644557" cy="9746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443" y="4071441"/>
            <a:ext cx="644557" cy="974695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7893696" y="1382708"/>
            <a:ext cx="3822053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Наличие обученного и аттестованного персонала, разработка и согласование правил эксплуатации гидротехнических сооружений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1103445" y="5036882"/>
            <a:ext cx="995362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/>
              <a:t>Разработка и реализация субъектами федераций региональной программы в соответствии с положениями статьи 5  </a:t>
            </a:r>
            <a:endParaRPr lang="ru-RU" sz="2400" dirty="0" smtClean="0"/>
          </a:p>
          <a:p>
            <a:pPr algn="ctr"/>
            <a:r>
              <a:rPr lang="ru-RU" sz="2400" dirty="0" smtClean="0"/>
              <a:t>Федерального закона «О </a:t>
            </a:r>
            <a:r>
              <a:rPr lang="ru-RU" sz="2400" dirty="0"/>
              <a:t>безопасности гидротехнических сооружений» </a:t>
            </a:r>
            <a:endParaRPr lang="ru-RU" sz="2400" dirty="0" smtClean="0"/>
          </a:p>
          <a:p>
            <a:pPr algn="ctr"/>
            <a:r>
              <a:rPr lang="ru-RU" sz="2400" dirty="0" smtClean="0"/>
              <a:t>от </a:t>
            </a:r>
            <a:r>
              <a:rPr lang="ru-RU" sz="2400" dirty="0"/>
              <a:t>21.07.1997 № </a:t>
            </a:r>
            <a:r>
              <a:rPr lang="ru-RU" sz="2400" dirty="0" smtClean="0"/>
              <a:t>117-ФЗ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22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3730196" y="7047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Реализация региональных программ поднадзорных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22665253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457422" y="5011231"/>
            <a:ext cx="7450185" cy="4864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2" y="4023852"/>
            <a:ext cx="7450185" cy="7460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8124" y="3029680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71885" y="5972479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5760747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398423" y="5086957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" y="4838546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23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30196" y="7047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245-а «Об утверждении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региональной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«Обеспечение безопасности гидротехнических сооружений на 2022-2028 годы 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123" y="299299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 декабря 2022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758-п «Об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права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31 марта 2020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 291-П «Об утверждении государственной программы Ярославской области «Охрана окружающей среды в Ярославской области» на 2020 - 2025 годы и признании утратившими силу отдельных постановлений Правительства области»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8125" y="5036007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«Об утверждении региональной программы Тверской области «Обеспечение безопасности гидротехнических сооружений в Тверской области»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639060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2023-2027гг.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47532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2022-2028гг.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54052" y="333423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2022-2024гг.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27593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2022-2025гг.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7223" y="498124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2022-2026гг.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57422" y="5723623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57421" y="5711325"/>
            <a:ext cx="7450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593897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2023-2025гг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1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итогам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года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поднадзорных гидротехнических сооружений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71788"/>
              </p:ext>
            </p:extLst>
          </p:nvPr>
        </p:nvGraphicFramePr>
        <p:xfrm>
          <a:off x="0" y="970336"/>
          <a:ext cx="12192000" cy="5887665"/>
        </p:xfrm>
        <a:graphic>
          <a:graphicData uri="http://schemas.openxmlformats.org/drawingml/2006/table">
            <a:tbl>
              <a:tblPr firstRow="1" firstCol="1" bandRow="1"/>
              <a:tblGrid>
                <a:gridCol w="704455"/>
                <a:gridCol w="2623364"/>
                <a:gridCol w="1552918"/>
                <a:gridCol w="1279225"/>
                <a:gridCol w="1230023"/>
                <a:gridCol w="1269384"/>
                <a:gridCol w="1164700"/>
                <a:gridCol w="1221469"/>
                <a:gridCol w="1146462"/>
              </a:tblGrid>
              <a:tr h="1159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ГТС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4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отраслям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0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9021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1020984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69671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внесенных гидротехнических сооружений в РРГТС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36647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/>
                <a:gridCol w="1328952"/>
                <a:gridCol w="1308507"/>
                <a:gridCol w="1061943"/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57 % 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570" y="5765051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2022 годом % не внесенных ГТС в РРГТС понизился на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7 %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632285865"/>
              </p:ext>
            </p:extLst>
          </p:nvPr>
        </p:nvGraphicFramePr>
        <p:xfrm>
          <a:off x="-214430" y="912085"/>
          <a:ext cx="7682398" cy="535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771" y="1168427"/>
            <a:ext cx="2812496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14936" y="110172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Проведение проверок постоянного государственного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надзора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1132815"/>
              </p:ext>
            </p:extLst>
          </p:nvPr>
        </p:nvGraphicFramePr>
        <p:xfrm>
          <a:off x="1438275" y="941169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69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886065" y="23011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400" b="1" dirty="0">
                <a:latin typeface="Times New Roman" panose="02020603050405020304" pitchFamily="18" charset="0"/>
              </a:rPr>
              <a:t>I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6507" y="1181775"/>
            <a:ext cx="965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ГТС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8" y="1878937"/>
            <a:ext cx="2155594" cy="3832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73" y="1878937"/>
            <a:ext cx="2164304" cy="3843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26" y="1878936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41" y="1875368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51033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Собственники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0952" y="1859418"/>
            <a:ext cx="2666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 являющихся собственниками и/или эксплуатирующими организациями поднадзорных 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  <a:endParaRPr lang="ru-RU" altLang="ru-RU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2 %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55 %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67477" y="1419403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8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23493155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83397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30 %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967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Основные показатели деятельности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71259"/>
              </p:ext>
            </p:extLst>
          </p:nvPr>
        </p:nvGraphicFramePr>
        <p:xfrm>
          <a:off x="704851" y="1082539"/>
          <a:ext cx="6172201" cy="5726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27"/>
                <a:gridCol w="2434093"/>
                <a:gridCol w="947717"/>
                <a:gridCol w="1011380"/>
                <a:gridCol w="615623"/>
                <a:gridCol w="714561"/>
              </a:tblGrid>
              <a:tr h="491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3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+73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3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80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(снизилось кол. ГТС)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02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+191%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6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+7301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+464%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9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9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06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+100%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4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-4660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14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-3835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7910584" y="2506788"/>
            <a:ext cx="3517438" cy="21117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/>
          <p:cNvSpPr/>
          <p:nvPr/>
        </p:nvSpPr>
        <p:spPr>
          <a:xfrm>
            <a:off x="7883962" y="2486617"/>
            <a:ext cx="3570682" cy="200415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мероприятия:</a:t>
            </a:r>
          </a:p>
          <a:p>
            <a:pPr algn="ctr"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9721</TotalTime>
  <Words>1379</Words>
  <Application>Microsoft Office PowerPoint</Application>
  <PresentationFormat>Широкоэкранный</PresentationFormat>
  <Paragraphs>527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user</cp:lastModifiedBy>
  <cp:revision>346</cp:revision>
  <cp:lastPrinted>2024-03-27T11:24:16Z</cp:lastPrinted>
  <dcterms:created xsi:type="dcterms:W3CDTF">2018-12-06T15:25:48Z</dcterms:created>
  <dcterms:modified xsi:type="dcterms:W3CDTF">2024-03-27T11:26:53Z</dcterms:modified>
</cp:coreProperties>
</file>